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3"/>
  </p:notesMasterIdLst>
  <p:sldIdLst>
    <p:sldId id="258" r:id="rId2"/>
    <p:sldId id="261" r:id="rId3"/>
    <p:sldId id="337" r:id="rId4"/>
    <p:sldId id="338" r:id="rId5"/>
    <p:sldId id="336" r:id="rId6"/>
    <p:sldId id="345" r:id="rId7"/>
    <p:sldId id="328" r:id="rId8"/>
    <p:sldId id="327" r:id="rId9"/>
    <p:sldId id="342" r:id="rId10"/>
    <p:sldId id="306" r:id="rId11"/>
    <p:sldId id="402" r:id="rId12"/>
    <p:sldId id="363" r:id="rId13"/>
    <p:sldId id="350" r:id="rId14"/>
    <p:sldId id="330" r:id="rId15"/>
    <p:sldId id="343" r:id="rId16"/>
    <p:sldId id="364" r:id="rId17"/>
    <p:sldId id="401" r:id="rId18"/>
    <p:sldId id="331" r:id="rId19"/>
    <p:sldId id="389" r:id="rId20"/>
    <p:sldId id="395" r:id="rId21"/>
    <p:sldId id="339" r:id="rId22"/>
    <p:sldId id="341" r:id="rId23"/>
    <p:sldId id="396" r:id="rId24"/>
    <p:sldId id="351" r:id="rId25"/>
    <p:sldId id="371" r:id="rId26"/>
    <p:sldId id="370" r:id="rId27"/>
    <p:sldId id="397" r:id="rId28"/>
    <p:sldId id="372" r:id="rId29"/>
    <p:sldId id="404" r:id="rId30"/>
    <p:sldId id="374" r:id="rId31"/>
    <p:sldId id="377" r:id="rId32"/>
    <p:sldId id="375" r:id="rId33"/>
    <p:sldId id="376" r:id="rId34"/>
    <p:sldId id="378" r:id="rId35"/>
    <p:sldId id="398" r:id="rId36"/>
    <p:sldId id="399" r:id="rId37"/>
    <p:sldId id="411" r:id="rId38"/>
    <p:sldId id="412" r:id="rId39"/>
    <p:sldId id="400" r:id="rId40"/>
    <p:sldId id="381" r:id="rId41"/>
    <p:sldId id="382" r:id="rId42"/>
    <p:sldId id="299" r:id="rId43"/>
    <p:sldId id="290" r:id="rId44"/>
    <p:sldId id="291" r:id="rId45"/>
    <p:sldId id="340" r:id="rId46"/>
    <p:sldId id="383" r:id="rId47"/>
    <p:sldId id="384" r:id="rId48"/>
    <p:sldId id="406" r:id="rId49"/>
    <p:sldId id="347" r:id="rId50"/>
    <p:sldId id="385" r:id="rId51"/>
    <p:sldId id="403" r:id="rId52"/>
    <p:sldId id="387" r:id="rId53"/>
    <p:sldId id="349" r:id="rId54"/>
    <p:sldId id="283" r:id="rId55"/>
    <p:sldId id="284" r:id="rId56"/>
    <p:sldId id="266" r:id="rId57"/>
    <p:sldId id="293" r:id="rId58"/>
    <p:sldId id="390" r:id="rId59"/>
    <p:sldId id="356" r:id="rId60"/>
    <p:sldId id="391" r:id="rId61"/>
    <p:sldId id="344" r:id="rId62"/>
    <p:sldId id="394" r:id="rId63"/>
    <p:sldId id="392" r:id="rId64"/>
    <p:sldId id="393" r:id="rId65"/>
    <p:sldId id="405" r:id="rId66"/>
    <p:sldId id="407" r:id="rId67"/>
    <p:sldId id="408" r:id="rId68"/>
    <p:sldId id="409" r:id="rId69"/>
    <p:sldId id="413" r:id="rId70"/>
    <p:sldId id="415" r:id="rId71"/>
    <p:sldId id="414" r:id="rId7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8"/>
    <p:restoredTop sz="91480"/>
  </p:normalViewPr>
  <p:slideViewPr>
    <p:cSldViewPr snapToGrid="0">
      <p:cViewPr varScale="1">
        <p:scale>
          <a:sx n="113" d="100"/>
          <a:sy n="113" d="100"/>
        </p:scale>
        <p:origin x="776" y="184"/>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17.09.24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4</a:t>
            </a:fld>
            <a:endParaRPr lang="en-DE"/>
          </a:p>
        </p:txBody>
      </p:sp>
    </p:spTree>
    <p:extLst>
      <p:ext uri="{BB962C8B-B14F-4D97-AF65-F5344CB8AC3E}">
        <p14:creationId xmlns:p14="http://schemas.microsoft.com/office/powerpoint/2010/main" val="349380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5</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6</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24</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26</a:t>
            </a:fld>
            <a:endParaRPr lang="en-DE"/>
          </a:p>
        </p:txBody>
      </p:sp>
    </p:spTree>
    <p:extLst>
      <p:ext uri="{BB962C8B-B14F-4D97-AF65-F5344CB8AC3E}">
        <p14:creationId xmlns:p14="http://schemas.microsoft.com/office/powerpoint/2010/main" val="2341824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72.png"/><Relationship Id="rId4" Type="http://schemas.openxmlformats.org/officeDocument/2006/relationships/image" Target="../media/image190.png"/><Relationship Id="rId9"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7.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70.png"/></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From</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IceCube</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to</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Sky: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3200" b="1" dirty="0">
                <a:solidFill>
                  <a:schemeClr val="tx2"/>
                </a:solidFill>
                <a:uFill>
                  <a:solidFill>
                    <a:srgbClr val="84B819"/>
                  </a:solidFill>
                </a:uFill>
                <a:latin typeface="+mn-lt"/>
                <a:ea typeface="Akkurat-Bold"/>
                <a:cs typeface="Arial" panose="020B0604020202020204" pitchFamily="34" charset="0"/>
                <a:sym typeface="Akkurat-Bold"/>
              </a:rPr>
              <a:t>A Deep Dive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into</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3200" b="1" dirty="0">
                <a:solidFill>
                  <a:schemeClr val="tx2"/>
                </a:solidFill>
                <a:uFill>
                  <a:solidFill>
                    <a:srgbClr val="84B819"/>
                  </a:solidFill>
                </a:uFill>
                <a:latin typeface="+mn-lt"/>
                <a:ea typeface="Akkurat-Bold"/>
                <a:cs typeface="Arial" panose="020B0604020202020204" pitchFamily="34" charset="0"/>
                <a:sym typeface="Akkurat-Bold"/>
              </a:rPr>
              <a:t>Prompt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Mysteries</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u="sng" dirty="0">
                <a:solidFill>
                  <a:schemeClr val="tx2"/>
                </a:solidFill>
                <a:uFill>
                  <a:solidFill>
                    <a:srgbClr val="84B819"/>
                  </a:solidFill>
                </a:uFill>
                <a:latin typeface="+mn-lt"/>
                <a:ea typeface="Akkurat-Bold"/>
                <a:cs typeface="Arial" panose="020B0604020202020204" pitchFamily="34" charset="0"/>
                <a:sym typeface="Akkurat-Bold"/>
              </a:rPr>
              <a:t>Pascal Gutjahr</a:t>
            </a:r>
            <a:r>
              <a:rPr lang="de-DE" sz="1600" b="1" dirty="0">
                <a:solidFill>
                  <a:schemeClr val="tx2"/>
                </a:solidFill>
                <a:uFill>
                  <a:solidFill>
                    <a:srgbClr val="84B819"/>
                  </a:solidFill>
                </a:uFill>
                <a:latin typeface="+mn-lt"/>
                <a:ea typeface="Akkurat-Bold"/>
                <a:cs typeface="Arial" panose="020B0604020202020204" pitchFamily="34" charset="0"/>
                <a:sym typeface="Akkurat-Bold"/>
              </a:rPr>
              <a:t>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September 17, 2024</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fontScale="92500" lnSpcReduction="10000"/>
          </a:bodyPr>
          <a:lstStyle/>
          <a:p>
            <a:pPr marL="514350" indent="-514350">
              <a:buFont typeface="+mj-lt"/>
              <a:buAutoNum type="arabicParenR"/>
            </a:pPr>
            <a:r>
              <a:rPr lang="en-DE" dirty="0"/>
              <a:t>Detect prompt component of the atmospheric muon flux</a:t>
            </a:r>
          </a:p>
          <a:p>
            <a:pPr lvl="1"/>
            <a:r>
              <a:rPr lang="en-DE" dirty="0"/>
              <a:t>Measure the normalization</a:t>
            </a:r>
          </a:p>
          <a:p>
            <a:pPr lvl="1"/>
            <a:r>
              <a:rPr lang="en-DE" dirty="0"/>
              <a:t>Get handle on hadronic interaction models</a:t>
            </a:r>
          </a:p>
          <a:p>
            <a:pPr marL="514350" indent="-514350">
              <a:buFont typeface="+mj-lt"/>
              <a:buAutoNum type="arabicParenR"/>
            </a:pPr>
            <a:r>
              <a:rPr lang="en-DE" dirty="0"/>
              <a:t>Unfold a muon energy spectrum</a:t>
            </a:r>
          </a:p>
          <a:p>
            <a:endParaRPr lang="en-DE" dirty="0"/>
          </a:p>
          <a:p>
            <a:pPr marL="0" indent="0">
              <a:buNone/>
            </a:pPr>
            <a:r>
              <a:rPr lang="en-DE" dirty="0">
                <a:solidFill>
                  <a:schemeClr val="accent6"/>
                </a:solidFill>
              </a:rPr>
              <a:t>Idea:</a:t>
            </a:r>
          </a:p>
          <a:p>
            <a:r>
              <a:rPr lang="en-DE" dirty="0"/>
              <a:t>New CORSIKA simulations with extended history</a:t>
            </a:r>
          </a:p>
          <a:p>
            <a:r>
              <a:rPr lang="en-DE" dirty="0"/>
              <a:t>Tag muons by parent </a:t>
            </a:r>
            <a:r>
              <a:rPr lang="en-DE" dirty="0">
                <a:sym typeface="Wingdings" pitchFamily="2" charset="2"/>
              </a:rPr>
              <a:t></a:t>
            </a:r>
            <a:r>
              <a:rPr lang="en-DE" dirty="0"/>
              <a:t> prompt or conventional</a:t>
            </a:r>
          </a:p>
          <a:p>
            <a:r>
              <a:rPr lang="en-DE" dirty="0"/>
              <a:t>Scale amount of prompt particles </a:t>
            </a:r>
          </a:p>
          <a:p>
            <a:pPr lvl="1"/>
            <a:r>
              <a:rPr lang="en-DE" dirty="0"/>
              <a:t>Scaling saves time and resources instead of doing multiple simulations with different interaction models </a:t>
            </a:r>
          </a:p>
          <a:p>
            <a:pPr lvl="1"/>
            <a:r>
              <a:rPr lang="en-DE" dirty="0"/>
              <a:t>Perform forward fit of the prompt normalization</a:t>
            </a:r>
          </a:p>
          <a:p>
            <a:pPr marL="0" indent="0">
              <a:buNone/>
            </a:pPr>
            <a:endParaRPr lang="en-DE" dirty="0"/>
          </a:p>
          <a:p>
            <a:pPr marL="0" indent="0">
              <a:buNone/>
            </a:pPr>
            <a:r>
              <a:rPr lang="en-DE" dirty="0">
                <a:solidFill>
                  <a:srgbClr val="74B842"/>
                </a:solidFill>
              </a:rPr>
              <a:t>Future:</a:t>
            </a:r>
          </a:p>
          <a:p>
            <a:r>
              <a:rPr lang="en-DE" dirty="0"/>
              <a:t>Measure prompt neutrinos</a:t>
            </a:r>
          </a:p>
          <a:p>
            <a:r>
              <a:rPr lang="en-DE" dirty="0"/>
              <a:t>Combined muon and neutrino fit </a:t>
            </a:r>
            <a:r>
              <a:rPr lang="en-DE" dirty="0">
                <a:sym typeface="Wingdings" pitchFamily="2" charset="2"/>
              </a:rPr>
              <a:t> pion/kaon ratio</a:t>
            </a:r>
            <a:r>
              <a:rPr lang="en-DE" dirty="0"/>
              <a:t> </a:t>
            </a:r>
          </a:p>
          <a:p>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30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C157E3-C79D-924B-B910-D906EDF37333}"/>
              </a:ext>
            </a:extLst>
          </p:cNvPr>
          <p:cNvSpPr>
            <a:spLocks noGrp="1"/>
          </p:cNvSpPr>
          <p:nvPr>
            <p:ph type="sldNum" sz="quarter" idx="12"/>
          </p:nvPr>
        </p:nvSpPr>
        <p:spPr/>
        <p:txBody>
          <a:bodyPr/>
          <a:lstStyle/>
          <a:p>
            <a:fld id="{CD8304E6-5469-594D-85BC-E468E92D2243}" type="slidenum">
              <a:rPr lang="en-US" smtClean="0"/>
              <a:t>11</a:t>
            </a:fld>
            <a:endParaRPr lang="en-US"/>
          </a:p>
        </p:txBody>
      </p:sp>
      <p:pic>
        <p:nvPicPr>
          <p:cNvPr id="7" name="Picture 6" descr="A diagram of a scientific experiment&#10;&#10;Description automatically generated">
            <a:extLst>
              <a:ext uri="{FF2B5EF4-FFF2-40B4-BE49-F238E27FC236}">
                <a16:creationId xmlns:a16="http://schemas.microsoft.com/office/drawing/2014/main" id="{7AE78AF4-9FA0-F1B1-4316-5961F5D475D7}"/>
              </a:ext>
            </a:extLst>
          </p:cNvPr>
          <p:cNvPicPr>
            <a:picLocks noChangeAspect="1"/>
          </p:cNvPicPr>
          <p:nvPr/>
        </p:nvPicPr>
        <p:blipFill>
          <a:blip r:embed="rId2"/>
          <a:stretch>
            <a:fillRect/>
          </a:stretch>
        </p:blipFill>
        <p:spPr>
          <a:xfrm>
            <a:off x="1264919" y="1270"/>
            <a:ext cx="9142307" cy="6856730"/>
          </a:xfrm>
          <a:prstGeom prst="rect">
            <a:avLst/>
          </a:prstGeom>
        </p:spPr>
      </p:pic>
      <p:sp>
        <p:nvSpPr>
          <p:cNvPr id="4" name="Date Placeholder 3">
            <a:extLst>
              <a:ext uri="{FF2B5EF4-FFF2-40B4-BE49-F238E27FC236}">
                <a16:creationId xmlns:a16="http://schemas.microsoft.com/office/drawing/2014/main" id="{52F99827-D393-DD70-FEB0-880985987719}"/>
              </a:ext>
            </a:extLst>
          </p:cNvPr>
          <p:cNvSpPr>
            <a:spLocks noGrp="1"/>
          </p:cNvSpPr>
          <p:nvPr>
            <p:ph type="dt" sz="half" idx="10"/>
          </p:nvPr>
        </p:nvSpPr>
        <p:spPr/>
        <p:txBody>
          <a:bodyPr/>
          <a:lstStyle/>
          <a:p>
            <a:r>
              <a:rPr lang="de-DE"/>
              <a:t>pascal.gutjahr@tu-dortmund.de</a:t>
            </a:r>
            <a:endParaRPr lang="en-US"/>
          </a:p>
        </p:txBody>
      </p:sp>
    </p:spTree>
    <p:extLst>
      <p:ext uri="{BB962C8B-B14F-4D97-AF65-F5344CB8AC3E}">
        <p14:creationId xmlns:p14="http://schemas.microsoft.com/office/powerpoint/2010/main" val="396512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12</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664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13</a:t>
            </a:fld>
            <a:endParaRPr lang="en-US"/>
          </a:p>
        </p:txBody>
      </p:sp>
    </p:spTree>
    <p:extLst>
      <p:ext uri="{BB962C8B-B14F-4D97-AF65-F5344CB8AC3E}">
        <p14:creationId xmlns:p14="http://schemas.microsoft.com/office/powerpoint/2010/main" val="4183780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16</a:t>
            </a:fld>
            <a:endParaRPr lang="en-US"/>
          </a:p>
        </p:txBody>
      </p:sp>
    </p:spTree>
    <p:extLst>
      <p:ext uri="{BB962C8B-B14F-4D97-AF65-F5344CB8AC3E}">
        <p14:creationId xmlns:p14="http://schemas.microsoft.com/office/powerpoint/2010/main" val="3147902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A6AF-0DF8-29C0-4415-16B58A079088}"/>
              </a:ext>
            </a:extLst>
          </p:cNvPr>
          <p:cNvSpPr>
            <a:spLocks noGrp="1"/>
          </p:cNvSpPr>
          <p:nvPr>
            <p:ph type="title"/>
          </p:nvPr>
        </p:nvSpPr>
        <p:spPr/>
        <p:txBody>
          <a:bodyPr/>
          <a:lstStyle/>
          <a:p>
            <a:r>
              <a:rPr lang="en-DE" dirty="0"/>
              <a:t>Convolutional Neural Network (CNN)</a:t>
            </a:r>
          </a:p>
        </p:txBody>
      </p:sp>
      <p:pic>
        <p:nvPicPr>
          <p:cNvPr id="7" name="Content Placeholder 6" descr="A diagram of layers of a layer&#10;&#10;Description automatically generated with medium confidence">
            <a:extLst>
              <a:ext uri="{FF2B5EF4-FFF2-40B4-BE49-F238E27FC236}">
                <a16:creationId xmlns:a16="http://schemas.microsoft.com/office/drawing/2014/main" id="{4EEEEB24-EFB3-EA9C-4CF0-E49587200BF3}"/>
              </a:ext>
            </a:extLst>
          </p:cNvPr>
          <p:cNvPicPr>
            <a:picLocks noGrp="1" noChangeAspect="1"/>
          </p:cNvPicPr>
          <p:nvPr>
            <p:ph idx="1"/>
          </p:nvPr>
        </p:nvPicPr>
        <p:blipFill>
          <a:blip r:embed="rId2"/>
          <a:stretch>
            <a:fillRect/>
          </a:stretch>
        </p:blipFill>
        <p:spPr>
          <a:xfrm>
            <a:off x="3142927" y="1108075"/>
            <a:ext cx="8919539" cy="5068888"/>
          </a:xfrm>
        </p:spPr>
      </p:pic>
      <p:sp>
        <p:nvSpPr>
          <p:cNvPr id="4" name="Date Placeholder 3">
            <a:extLst>
              <a:ext uri="{FF2B5EF4-FFF2-40B4-BE49-F238E27FC236}">
                <a16:creationId xmlns:a16="http://schemas.microsoft.com/office/drawing/2014/main" id="{EA904D48-51CA-796D-3196-775784DE09E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248266E-ACD4-34E4-2D5F-33AC8D875E95}"/>
              </a:ext>
            </a:extLst>
          </p:cNvPr>
          <p:cNvSpPr>
            <a:spLocks noGrp="1"/>
          </p:cNvSpPr>
          <p:nvPr>
            <p:ph type="sldNum" sz="quarter" idx="12"/>
          </p:nvPr>
        </p:nvSpPr>
        <p:spPr/>
        <p:txBody>
          <a:bodyPr/>
          <a:lstStyle/>
          <a:p>
            <a:fld id="{CD8304E6-5469-594D-85BC-E468E92D2243}" type="slidenum">
              <a:rPr lang="en-US" smtClean="0"/>
              <a:t>17</a:t>
            </a:fld>
            <a:endParaRPr lang="en-US"/>
          </a:p>
        </p:txBody>
      </p:sp>
      <p:sp>
        <p:nvSpPr>
          <p:cNvPr id="8" name="TextBox 7">
            <a:extLst>
              <a:ext uri="{FF2B5EF4-FFF2-40B4-BE49-F238E27FC236}">
                <a16:creationId xmlns:a16="http://schemas.microsoft.com/office/drawing/2014/main" id="{10207AB5-3350-6BE8-CB57-54D47B1E2741}"/>
              </a:ext>
            </a:extLst>
          </p:cNvPr>
          <p:cNvSpPr txBox="1"/>
          <p:nvPr/>
        </p:nvSpPr>
        <p:spPr>
          <a:xfrm>
            <a:off x="9578082" y="6538912"/>
            <a:ext cx="808235" cy="246221"/>
          </a:xfrm>
          <a:prstGeom prst="rect">
            <a:avLst/>
          </a:prstGeom>
          <a:noFill/>
        </p:spPr>
        <p:txBody>
          <a:bodyPr wrap="none" rtlCol="0">
            <a:spAutoFit/>
          </a:bodyPr>
          <a:lstStyle/>
          <a:p>
            <a:r>
              <a:rPr lang="en-DE" sz="1000" dirty="0">
                <a:solidFill>
                  <a:srgbClr val="A5A5A5"/>
                </a:solidFill>
              </a:rPr>
              <a:t>2101.11589</a:t>
            </a:r>
          </a:p>
        </p:txBody>
      </p:sp>
      <p:sp>
        <p:nvSpPr>
          <p:cNvPr id="10" name="TextBox 9">
            <a:extLst>
              <a:ext uri="{FF2B5EF4-FFF2-40B4-BE49-F238E27FC236}">
                <a16:creationId xmlns:a16="http://schemas.microsoft.com/office/drawing/2014/main" id="{C15F46A5-3C6C-57EA-DA17-F203F8EEBD9C}"/>
              </a:ext>
            </a:extLst>
          </p:cNvPr>
          <p:cNvSpPr txBox="1"/>
          <p:nvPr/>
        </p:nvSpPr>
        <p:spPr>
          <a:xfrm>
            <a:off x="129533" y="2551837"/>
            <a:ext cx="3013393" cy="2308324"/>
          </a:xfrm>
          <a:prstGeom prst="rect">
            <a:avLst/>
          </a:prstGeom>
          <a:noFill/>
        </p:spPr>
        <p:txBody>
          <a:bodyPr wrap="square" rtlCol="0">
            <a:spAutoFit/>
          </a:bodyPr>
          <a:lstStyle/>
          <a:p>
            <a:r>
              <a:rPr lang="en-DE" dirty="0"/>
              <a:t>Machine learning approach:</a:t>
            </a:r>
            <a:br>
              <a:rPr lang="en-DE" dirty="0"/>
            </a:br>
            <a:endParaRPr lang="en-DE" dirty="0"/>
          </a:p>
          <a:p>
            <a:pPr marL="285750" indent="-285750">
              <a:buFont typeface="Arial" panose="020B0604020202020204" pitchFamily="34" charset="0"/>
              <a:buChar char="•"/>
            </a:pPr>
            <a:r>
              <a:rPr lang="en-DE" dirty="0"/>
              <a:t>fast</a:t>
            </a:r>
          </a:p>
          <a:p>
            <a:pPr marL="285750" indent="-285750">
              <a:buFont typeface="Arial" panose="020B0604020202020204" pitchFamily="34" charset="0"/>
              <a:buChar char="•"/>
            </a:pPr>
            <a:r>
              <a:rPr lang="en-DE" dirty="0"/>
              <a:t>identifying spatial </a:t>
            </a:r>
            <a:br>
              <a:rPr lang="en-DE" dirty="0"/>
            </a:br>
            <a:r>
              <a:rPr lang="en-DE" dirty="0"/>
              <a:t>patterns</a:t>
            </a:r>
          </a:p>
          <a:p>
            <a:pPr marL="285750" indent="-285750">
              <a:buFont typeface="Arial" panose="020B0604020202020204" pitchFamily="34" charset="0"/>
              <a:buChar char="•"/>
            </a:pPr>
            <a:r>
              <a:rPr lang="en-DE" dirty="0"/>
              <a:t>better event reconstruction and classification</a:t>
            </a:r>
          </a:p>
        </p:txBody>
      </p:sp>
    </p:spTree>
    <p:extLst>
      <p:ext uri="{BB962C8B-B14F-4D97-AF65-F5344CB8AC3E}">
        <p14:creationId xmlns:p14="http://schemas.microsoft.com/office/powerpoint/2010/main" val="2516077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19</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descr="A light in the sky&#10;&#10;Description automatically generated with medium confidence">
            <a:extLst>
              <a:ext uri="{FF2B5EF4-FFF2-40B4-BE49-F238E27FC236}">
                <a16:creationId xmlns:a16="http://schemas.microsoft.com/office/drawing/2014/main" id="{3D72C2B7-0062-04EA-CB9A-36F4924CF598}"/>
              </a:ext>
            </a:extLst>
          </p:cNvPr>
          <p:cNvPicPr>
            <a:picLocks noGrp="1" noChangeAspect="1"/>
          </p:cNvPicPr>
          <p:nvPr>
            <p:ph idx="1"/>
          </p:nvPr>
        </p:nvPicPr>
        <p:blipFill>
          <a:blip r:embed="rId2"/>
          <a:srcRect t="9386" b="15628"/>
          <a:stretch/>
        </p:blipFill>
        <p:spPr>
          <a:xfrm>
            <a:off x="20" y="1282"/>
            <a:ext cx="12191980" cy="6856718"/>
          </a:xfrm>
          <a:prstGeom prst="rect">
            <a:avLst/>
          </a:prstGeom>
        </p:spPr>
      </p:pic>
      <p:sp>
        <p:nvSpPr>
          <p:cNvPr id="4" name="Date Placeholder 3">
            <a:extLst>
              <a:ext uri="{FF2B5EF4-FFF2-40B4-BE49-F238E27FC236}">
                <a16:creationId xmlns:a16="http://schemas.microsoft.com/office/drawing/2014/main" id="{B94A7709-0AB4-B998-EE0B-8D42BAA8492E}"/>
              </a:ext>
            </a:extLst>
          </p:cNvPr>
          <p:cNvSpPr>
            <a:spLocks noGrp="1"/>
          </p:cNvSpPr>
          <p:nvPr>
            <p:ph type="dt" sz="half" idx="10"/>
          </p:nvPr>
        </p:nvSpPr>
        <p:spPr>
          <a:xfrm>
            <a:off x="0" y="6491593"/>
            <a:ext cx="4009845" cy="365125"/>
          </a:xfrm>
        </p:spPr>
        <p:txBody>
          <a:bodyPr vert="horz" lIns="91440" tIns="45720" rIns="91440" bIns="45720" rtlCol="0" anchor="ctr">
            <a:noAutofit/>
          </a:bodyPr>
          <a:lstStyle/>
          <a:p>
            <a:pPr>
              <a:spcAft>
                <a:spcPts val="600"/>
              </a:spcAft>
            </a:pPr>
            <a:r>
              <a:rPr lang="en-US" sz="800" dirty="0" err="1">
                <a:solidFill>
                  <a:srgbClr val="A5A5A5"/>
                </a:solidFill>
              </a:rPr>
              <a:t>wired.com</a:t>
            </a:r>
            <a:r>
              <a:rPr lang="en-US" sz="800" dirty="0">
                <a:solidFill>
                  <a:srgbClr val="A5A5A5"/>
                </a:solidFill>
              </a:rPr>
              <a:t>/story/</a:t>
            </a:r>
            <a:r>
              <a:rPr lang="en-US" sz="800" dirty="0" err="1">
                <a:solidFill>
                  <a:srgbClr val="A5A5A5"/>
                </a:solidFill>
              </a:rPr>
              <a:t>whats</a:t>
            </a:r>
            <a:r>
              <a:rPr lang="en-US" sz="800" dirty="0">
                <a:solidFill>
                  <a:srgbClr val="A5A5A5"/>
                </a:solidFill>
              </a:rPr>
              <a:t>-a-blazar-a-galactic-bakery-for-cosmic-rays/</a:t>
            </a:r>
          </a:p>
        </p:txBody>
      </p:sp>
      <p:sp>
        <p:nvSpPr>
          <p:cNvPr id="5" name="Slide Number Placeholder 4">
            <a:extLst>
              <a:ext uri="{FF2B5EF4-FFF2-40B4-BE49-F238E27FC236}">
                <a16:creationId xmlns:a16="http://schemas.microsoft.com/office/drawing/2014/main" id="{64DC51E7-AA6B-7150-0B43-0670B10C484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D8304E6-5469-594D-85BC-E468E92D2243}"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1216929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20</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21</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22</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23</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24</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25</a:t>
            </a:fld>
            <a:endParaRPr lang="en-US"/>
          </a:p>
        </p:txBody>
      </p:sp>
    </p:spTree>
    <p:extLst>
      <p:ext uri="{BB962C8B-B14F-4D97-AF65-F5344CB8AC3E}">
        <p14:creationId xmlns:p14="http://schemas.microsoft.com/office/powerpoint/2010/main" val="4140247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26</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27</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6BE7-1FDF-AD53-7696-77A1CE6E116A}"/>
              </a:ext>
            </a:extLst>
          </p:cNvPr>
          <p:cNvSpPr>
            <a:spLocks noGrp="1"/>
          </p:cNvSpPr>
          <p:nvPr>
            <p:ph type="title"/>
          </p:nvPr>
        </p:nvSpPr>
        <p:spPr/>
        <p:txBody>
          <a:bodyPr/>
          <a:lstStyle/>
          <a:p>
            <a:r>
              <a:rPr lang="en-DE" dirty="0"/>
              <a:t>level4: add dnn reconstructions </a:t>
            </a:r>
          </a:p>
        </p:txBody>
      </p:sp>
      <p:sp>
        <p:nvSpPr>
          <p:cNvPr id="3" name="Content Placeholder 2">
            <a:extLst>
              <a:ext uri="{FF2B5EF4-FFF2-40B4-BE49-F238E27FC236}">
                <a16:creationId xmlns:a16="http://schemas.microsoft.com/office/drawing/2014/main" id="{6ADA171E-24AF-8BF8-0DEC-D030EB80FFC4}"/>
              </a:ext>
            </a:extLst>
          </p:cNvPr>
          <p:cNvSpPr>
            <a:spLocks noGrp="1"/>
          </p:cNvSpPr>
          <p:nvPr>
            <p:ph idx="1"/>
          </p:nvPr>
        </p:nvSpPr>
        <p:spPr/>
        <p:txBody>
          <a:bodyPr anchor="ctr"/>
          <a:lstStyle/>
          <a:p>
            <a:r>
              <a:rPr lang="en-DE" dirty="0"/>
              <a:t>Network 1: Energy </a:t>
            </a:r>
          </a:p>
          <a:p>
            <a:endParaRPr lang="en-DE" dirty="0"/>
          </a:p>
          <a:p>
            <a:r>
              <a:rPr lang="en-DE" dirty="0"/>
              <a:t>Network 2: Track geometry </a:t>
            </a:r>
          </a:p>
          <a:p>
            <a:endParaRPr lang="en-DE" dirty="0"/>
          </a:p>
          <a:p>
            <a:r>
              <a:rPr lang="en-DE" dirty="0"/>
              <a:t>Network 3: Direction</a:t>
            </a:r>
          </a:p>
        </p:txBody>
      </p:sp>
      <p:sp>
        <p:nvSpPr>
          <p:cNvPr id="4" name="Date Placeholder 3">
            <a:extLst>
              <a:ext uri="{FF2B5EF4-FFF2-40B4-BE49-F238E27FC236}">
                <a16:creationId xmlns:a16="http://schemas.microsoft.com/office/drawing/2014/main" id="{26015E47-B449-52AF-5678-02DB364C92C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FAFDC6A-05A5-5417-6CCE-5006D258E45B}"/>
              </a:ext>
            </a:extLst>
          </p:cNvPr>
          <p:cNvSpPr>
            <a:spLocks noGrp="1"/>
          </p:cNvSpPr>
          <p:nvPr>
            <p:ph type="sldNum" sz="quarter" idx="12"/>
          </p:nvPr>
        </p:nvSpPr>
        <p:spPr/>
        <p:txBody>
          <a:bodyPr/>
          <a:lstStyle/>
          <a:p>
            <a:fld id="{CD8304E6-5469-594D-85BC-E468E92D2243}" type="slidenum">
              <a:rPr lang="en-US" smtClean="0"/>
              <a:t>28</a:t>
            </a:fld>
            <a:endParaRPr lang="en-US"/>
          </a:p>
        </p:txBody>
      </p:sp>
    </p:spTree>
    <p:extLst>
      <p:ext uri="{BB962C8B-B14F-4D97-AF65-F5344CB8AC3E}">
        <p14:creationId xmlns:p14="http://schemas.microsoft.com/office/powerpoint/2010/main" val="3885203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29</a:t>
            </a:fld>
            <a:endParaRPr lang="en-US"/>
          </a:p>
        </p:txBody>
      </p:sp>
    </p:spTree>
    <p:extLst>
      <p:ext uri="{BB962C8B-B14F-4D97-AF65-F5344CB8AC3E}">
        <p14:creationId xmlns:p14="http://schemas.microsoft.com/office/powerpoint/2010/main" val="473681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3</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30</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31</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32</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33</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34</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35</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36</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37</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38</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39</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40</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41</a:t>
            </a:fld>
            <a:endParaRPr lang="en-US"/>
          </a:p>
        </p:txBody>
      </p:sp>
    </p:spTree>
    <p:extLst>
      <p:ext uri="{BB962C8B-B14F-4D97-AF65-F5344CB8AC3E}">
        <p14:creationId xmlns:p14="http://schemas.microsoft.com/office/powerpoint/2010/main" val="1003153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42</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43</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44</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45</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46</a:t>
            </a:fld>
            <a:endParaRPr lang="en-US"/>
          </a:p>
        </p:txBody>
      </p:sp>
    </p:spTree>
    <p:extLst>
      <p:ext uri="{BB962C8B-B14F-4D97-AF65-F5344CB8AC3E}">
        <p14:creationId xmlns:p14="http://schemas.microsoft.com/office/powerpoint/2010/main" val="662589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47</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spTree>
    <p:extLst>
      <p:ext uri="{BB962C8B-B14F-4D97-AF65-F5344CB8AC3E}">
        <p14:creationId xmlns:p14="http://schemas.microsoft.com/office/powerpoint/2010/main" val="2596764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48</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49</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50</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51</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lvl="1"/>
            <a:endParaRPr lang="en-DE" dirty="0">
              <a:sym typeface="Wingdings" pitchFamily="2" charset="2"/>
            </a:endParaRPr>
          </a:p>
          <a:p>
            <a:r>
              <a:rPr lang="en-DE" dirty="0">
                <a:sym typeface="Wingdings" pitchFamily="2" charset="2"/>
              </a:rPr>
              <a:t>Fit of prompt normalization is promising</a:t>
            </a:r>
          </a:p>
          <a:p>
            <a:pPr lvl="1"/>
            <a:r>
              <a:rPr lang="en-DE" dirty="0">
                <a:sym typeface="Wingdings" pitchFamily="2" charset="2"/>
              </a:rPr>
              <a:t>systematics need to be included</a:t>
            </a:r>
          </a:p>
          <a:p>
            <a:pPr lvl="1"/>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 needed</a:t>
            </a:r>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52</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53</a:t>
            </a:fld>
            <a:endParaRPr lang="en-US"/>
          </a:p>
        </p:txBody>
      </p:sp>
    </p:spTree>
    <p:extLst>
      <p:ext uri="{BB962C8B-B14F-4D97-AF65-F5344CB8AC3E}">
        <p14:creationId xmlns:p14="http://schemas.microsoft.com/office/powerpoint/2010/main" val="3607712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54</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55</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56</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57</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58</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59</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6</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60</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61</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62</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63</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64</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65</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Tree>
    <p:extLst>
      <p:ext uri="{BB962C8B-B14F-4D97-AF65-F5344CB8AC3E}">
        <p14:creationId xmlns:p14="http://schemas.microsoft.com/office/powerpoint/2010/main" val="2635641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66</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67</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68</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69</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70</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Tree>
    <p:extLst>
      <p:ext uri="{BB962C8B-B14F-4D97-AF65-F5344CB8AC3E}">
        <p14:creationId xmlns:p14="http://schemas.microsoft.com/office/powerpoint/2010/main" val="648789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71</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Tree>
    <p:extLst>
      <p:ext uri="{BB962C8B-B14F-4D97-AF65-F5344CB8AC3E}">
        <p14:creationId xmlns:p14="http://schemas.microsoft.com/office/powerpoint/2010/main" val="649536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model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15693</TotalTime>
  <Words>2926</Words>
  <Application>Microsoft Macintosh PowerPoint</Application>
  <PresentationFormat>Widescreen</PresentationFormat>
  <Paragraphs>579</Paragraphs>
  <Slides>71</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Akkurat Office</vt:lpstr>
      <vt:lpstr>Akkurat-Bold</vt:lpstr>
      <vt:lpstr>Arial</vt:lpstr>
      <vt:lpstr>Calibri</vt:lpstr>
      <vt:lpstr>Calibri Light</vt:lpstr>
      <vt:lpstr>Cambria Math</vt:lpstr>
      <vt:lpstr>Wingdings</vt:lpstr>
      <vt:lpstr>Office</vt:lpstr>
      <vt:lpstr>From IceCube to Sky:  A Deep Dive into  Prompt Muon Mysteries  Pascal Gutjahr </vt:lpstr>
      <vt:lpstr>PowerPoint Presentation</vt:lpstr>
      <vt:lpstr>Astroparticle physics</vt:lpstr>
      <vt:lpstr>Cosmic ray flux</vt:lpstr>
      <vt:lpstr>Air shower – 10 TeV</vt:lpstr>
      <vt:lpstr>Muon flux</vt:lpstr>
      <vt:lpstr>Muon flux: Prompt spectrum</vt:lpstr>
      <vt:lpstr>Prompt atmospheric muons and neutrinos</vt:lpstr>
      <vt:lpstr>Muon puzzle and model uncertainties</vt:lpstr>
      <vt:lpstr>Analysis goals</vt:lpstr>
      <vt:lpstr>PowerPoint Presentation</vt:lpstr>
      <vt:lpstr>Overview</vt:lpstr>
      <vt:lpstr>New CORSIKA simulation</vt:lpstr>
      <vt:lpstr>CORSIKA 7 tagging and MCEq comparison</vt:lpstr>
      <vt:lpstr>Agreement for different primary models</vt:lpstr>
      <vt:lpstr>DNN reconstructions</vt:lpstr>
      <vt:lpstr>Convolutional Neural Network (CNN)</vt:lpstr>
      <vt:lpstr>Input data per DOM</vt:lpstr>
      <vt:lpstr>Reconstructed properties</vt:lpstr>
      <vt:lpstr>Bundle energy at entry – 6 µs cleaned pulses </vt:lpstr>
      <vt:lpstr>Leading muon energy at entry – 6 µs cleaned pulses </vt:lpstr>
      <vt:lpstr>Bundle energy at surface – 6 µs cleaned pulses </vt:lpstr>
      <vt:lpstr>Leading muon energy at surface – 6 µs cleaned pulses </vt:lpstr>
      <vt:lpstr>Angular reconstructions: DNN vs. SplineMPE</vt:lpstr>
      <vt:lpstr>Selection</vt:lpstr>
      <vt:lpstr>level3: muon filter</vt:lpstr>
      <vt:lpstr>level3: 500 TeV bundle cut at surface</vt:lpstr>
      <vt:lpstr>level4: add dnn reconstructions </vt:lpstr>
      <vt:lpstr>Data-MC</vt:lpstr>
      <vt:lpstr>Azimuth</vt:lpstr>
      <vt:lpstr>Cos(zenith)</vt:lpstr>
      <vt:lpstr>Bundle energy at entry</vt:lpstr>
      <vt:lpstr>Leading muon energy at entry </vt:lpstr>
      <vt:lpstr>Entry position x–vertex </vt:lpstr>
      <vt:lpstr>Entry position y–vertex </vt:lpstr>
      <vt:lpstr>Entry position z—vertex </vt:lpstr>
      <vt:lpstr>z—reweighting </vt:lpstr>
      <vt:lpstr>Check z—reweighting </vt:lpstr>
      <vt:lpstr>Level5: quality cuts</vt:lpstr>
      <vt:lpstr>Level5: quality cuts  removes neutrinos</vt:lpstr>
      <vt:lpstr>Forward fit</vt:lpstr>
      <vt:lpstr>Expected muons for 10 years: leading vs. bundle energy (GSF)</vt:lpstr>
      <vt:lpstr>Pseudo data sampling</vt:lpstr>
      <vt:lpstr>Poisson likelihood fit performed in leading muon energy</vt:lpstr>
      <vt:lpstr>Discovery potential and sensitivity</vt:lpstr>
      <vt:lpstr>Unfolding</vt:lpstr>
      <vt:lpstr>Unfolding in a nutshell </vt:lpstr>
      <vt:lpstr>Proxy vs. target </vt:lpstr>
      <vt:lpstr>Unfolding event rate </vt:lpstr>
      <vt:lpstr>unfolding of muon flux at surface </vt:lpstr>
      <vt:lpstr>unfolding of muon flux at surface – weighted to E3.7 </vt:lpstr>
      <vt:lpstr>Conclusion &amp; outlook</vt:lpstr>
      <vt:lpstr>Backup</vt:lpstr>
      <vt:lpstr>Leading muon energy fraction</vt:lpstr>
      <vt:lpstr>Leading muon contribution</vt:lpstr>
      <vt:lpstr>The Muon Puzzle</vt:lpstr>
      <vt:lpstr>Possible Solutions</vt:lpstr>
      <vt:lpstr>Simulation w/o coincident events</vt:lpstr>
      <vt:lpstr>Bundle energy cut</vt:lpstr>
      <vt:lpstr>Leading muon energy fraction - leadingness</vt:lpstr>
      <vt:lpstr>Zenith – 6 ms cleaned pulses </vt:lpstr>
      <vt:lpstr>Azimuth – 6 ms cleaned pulses </vt:lpstr>
      <vt:lpstr>SplineMPE – DNN and conventional seeds </vt:lpstr>
      <vt:lpstr>SplineMPE – DNN seeds</vt:lpstr>
      <vt:lpstr>Level5: cos(zenith)</vt:lpstr>
      <vt:lpstr>Proxy and target variable for unfolding – 10 years [H4a]</vt:lpstr>
      <vt:lpstr>Unfolding with prompt and conv MCEq</vt:lpstr>
      <vt:lpstr>Prompt and conv: muon energy at surface for 10 years</vt:lpstr>
      <vt:lpstr>Compare all primary fluxes </vt:lpstr>
      <vt:lpstr>Rates per month</vt:lpstr>
      <vt:lpstr>Rates per month: scaled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387</cp:revision>
  <cp:lastPrinted>2024-03-17T23:23:36Z</cp:lastPrinted>
  <dcterms:created xsi:type="dcterms:W3CDTF">2023-09-19T10:10:31Z</dcterms:created>
  <dcterms:modified xsi:type="dcterms:W3CDTF">2024-09-17T19:32:53Z</dcterms:modified>
</cp:coreProperties>
</file>